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8" r:id="rId1"/>
  </p:sldMasterIdLst>
  <p:sldIdLst>
    <p:sldId id="256" r:id="rId2"/>
    <p:sldId id="279" r:id="rId3"/>
    <p:sldId id="257" r:id="rId4"/>
    <p:sldId id="259" r:id="rId5"/>
    <p:sldId id="258" r:id="rId6"/>
    <p:sldId id="276" r:id="rId7"/>
    <p:sldId id="277" r:id="rId8"/>
    <p:sldId id="261" r:id="rId9"/>
    <p:sldId id="262" r:id="rId10"/>
    <p:sldId id="263" r:id="rId11"/>
    <p:sldId id="278" r:id="rId12"/>
    <p:sldId id="264" r:id="rId13"/>
    <p:sldId id="265" r:id="rId14"/>
    <p:sldId id="266" r:id="rId15"/>
    <p:sldId id="267" r:id="rId16"/>
    <p:sldId id="268" r:id="rId17"/>
    <p:sldId id="27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81"/>
    <p:restoredTop sz="92160"/>
  </p:normalViewPr>
  <p:slideViewPr>
    <p:cSldViewPr snapToGrid="0">
      <p:cViewPr varScale="1">
        <p:scale>
          <a:sx n="107" d="100"/>
          <a:sy n="107" d="100"/>
        </p:scale>
        <p:origin x="2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E1573-7D7A-D54B-958B-39D4953F9463}" type="datetimeFigureOut">
              <a:rPr lang="en-BR" smtClean="0"/>
              <a:t>06/10/22</a:t>
            </a:fld>
            <a:endParaRPr lang="en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960C-B604-AA4D-92A5-613098117745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602696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E1573-7D7A-D54B-958B-39D4953F9463}" type="datetimeFigureOut">
              <a:rPr lang="en-BR" smtClean="0"/>
              <a:t>06/10/22</a:t>
            </a:fld>
            <a:endParaRPr lang="en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960C-B604-AA4D-92A5-613098117745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36106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E1573-7D7A-D54B-958B-39D4953F9463}" type="datetimeFigureOut">
              <a:rPr lang="en-BR" smtClean="0"/>
              <a:t>06/10/22</a:t>
            </a:fld>
            <a:endParaRPr lang="en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960C-B604-AA4D-92A5-613098117745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994512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E1573-7D7A-D54B-958B-39D4953F9463}" type="datetimeFigureOut">
              <a:rPr lang="en-BR" smtClean="0"/>
              <a:t>06/10/22</a:t>
            </a:fld>
            <a:endParaRPr lang="en-B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960C-B604-AA4D-92A5-613098117745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147245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E1573-7D7A-D54B-958B-39D4953F9463}" type="datetimeFigureOut">
              <a:rPr lang="en-BR" smtClean="0"/>
              <a:t>06/10/22</a:t>
            </a:fld>
            <a:endParaRPr lang="en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960C-B604-AA4D-92A5-613098117745}" type="slidenum">
              <a:rPr lang="en-BR" smtClean="0"/>
              <a:t>‹#›</a:t>
            </a:fld>
            <a:endParaRPr lang="en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088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E1573-7D7A-D54B-958B-39D4953F9463}" type="datetimeFigureOut">
              <a:rPr lang="en-BR" smtClean="0"/>
              <a:t>06/10/22</a:t>
            </a:fld>
            <a:endParaRPr lang="en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960C-B604-AA4D-92A5-613098117745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40372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E1573-7D7A-D54B-958B-39D4953F9463}" type="datetimeFigureOut">
              <a:rPr lang="en-BR" smtClean="0"/>
              <a:t>06/10/22</a:t>
            </a:fld>
            <a:endParaRPr lang="en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960C-B604-AA4D-92A5-613098117745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766990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E1573-7D7A-D54B-958B-39D4953F9463}" type="datetimeFigureOut">
              <a:rPr lang="en-BR" smtClean="0"/>
              <a:t>06/10/22</a:t>
            </a:fld>
            <a:endParaRPr lang="en-B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B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960C-B604-AA4D-92A5-613098117745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8041644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tx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EF7E1573-7D7A-D54B-958B-39D4953F9463}" type="datetimeFigureOut">
              <a:rPr lang="en-BR" smtClean="0"/>
              <a:t>06/10/22</a:t>
            </a:fld>
            <a:endParaRPr lang="en-B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960C-B604-AA4D-92A5-613098117745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352354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E1573-7D7A-D54B-958B-39D4953F9463}" type="datetimeFigureOut">
              <a:rPr lang="en-BR" smtClean="0"/>
              <a:t>06/10/22</a:t>
            </a:fld>
            <a:endParaRPr lang="en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960C-B604-AA4D-92A5-613098117745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687410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E1573-7D7A-D54B-958B-39D4953F9463}" type="datetimeFigureOut">
              <a:rPr lang="en-BR" smtClean="0"/>
              <a:t>06/10/22</a:t>
            </a:fld>
            <a:endParaRPr lang="en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960C-B604-AA4D-92A5-613098117745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994924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EF7E1573-7D7A-D54B-958B-39D4953F9463}" type="datetimeFigureOut">
              <a:rPr lang="en-BR" smtClean="0"/>
              <a:t>06/10/22</a:t>
            </a:fld>
            <a:endParaRPr lang="en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BF0E960C-B604-AA4D-92A5-613098117745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7494291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1E7B5-1A77-E9E7-C2CC-87870EF3E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61" y="2386744"/>
            <a:ext cx="10750061" cy="1645920"/>
          </a:xfrm>
        </p:spPr>
        <p:txBody>
          <a:bodyPr>
            <a:normAutofit/>
          </a:bodyPr>
          <a:lstStyle/>
          <a:p>
            <a:r>
              <a:rPr lang="en-BR" dirty="0"/>
              <a:t>ALFABETIZAÇÃO COMO UM ATO ÉTICO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5058EA-8234-CA86-6BE1-7AC422950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BR">
                <a:solidFill>
                  <a:schemeClr val="bg1"/>
                </a:solidFill>
              </a:rPr>
              <a:t>Dra. MARIA </a:t>
            </a:r>
            <a:r>
              <a:rPr lang="en-BR" dirty="0">
                <a:solidFill>
                  <a:schemeClr val="bg1"/>
                </a:solidFill>
              </a:rPr>
              <a:t>DO SOCORRO ALENCAR NUNES MACEDO</a:t>
            </a:r>
          </a:p>
          <a:p>
            <a:r>
              <a:rPr lang="en-BR" dirty="0">
                <a:solidFill>
                  <a:schemeClr val="bg1"/>
                </a:solidFill>
              </a:rPr>
              <a:t>UNIVERSIDADE FEDERAL DE SÃO JOAO DEL-REI</a:t>
            </a:r>
          </a:p>
        </p:txBody>
      </p:sp>
      <p:pic>
        <p:nvPicPr>
          <p:cNvPr id="4" name="Picture 2" descr="Resultado de imagem para LOGO UFSJ">
            <a:extLst>
              <a:ext uri="{FF2B5EF4-FFF2-40B4-BE49-F238E27FC236}">
                <a16:creationId xmlns:a16="http://schemas.microsoft.com/office/drawing/2014/main" id="{482ECA78-500C-7657-86FB-E210FABAB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6893" y="594172"/>
            <a:ext cx="1240765" cy="1250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E4E473-2975-AB3D-79E0-363D85FAF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2009" y="4570089"/>
            <a:ext cx="1805649" cy="12876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CDA787-D5A8-F69A-7684-83BA21ECDB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67" y="4570089"/>
            <a:ext cx="1250065" cy="137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640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8C28ECCF-520A-5361-D8A7-0763048C1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6665" y="3309254"/>
            <a:ext cx="4064000" cy="3223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OTEIRO DAS IGREJAS">
            <a:extLst>
              <a:ext uri="{FF2B5EF4-FFF2-40B4-BE49-F238E27FC236}">
                <a16:creationId xmlns:a16="http://schemas.microsoft.com/office/drawing/2014/main" id="{09CA98A8-78AC-09C5-F442-B0FCD6387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662" y="586152"/>
            <a:ext cx="4064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UFSJ | Universidade Federal de São João del-Rei">
            <a:extLst>
              <a:ext uri="{FF2B5EF4-FFF2-40B4-BE49-F238E27FC236}">
                <a16:creationId xmlns:a16="http://schemas.microsoft.com/office/drawing/2014/main" id="{200D9743-9512-F734-315E-64992C7CB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97" y="1247452"/>
            <a:ext cx="5082638" cy="43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655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1A174-57A7-A222-6576-A20B7AC6C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604836"/>
            <a:ext cx="8991600" cy="1645920"/>
          </a:xfrm>
        </p:spPr>
        <p:txBody>
          <a:bodyPr/>
          <a:lstStyle/>
          <a:p>
            <a:r>
              <a:rPr lang="en-US" dirty="0"/>
              <a:t>U</a:t>
            </a:r>
            <a:r>
              <a:rPr lang="en-BR" dirty="0"/>
              <a:t>m conceito de ética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7880D-5C79-4971-D22F-247DB0C4B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00200" y="3235568"/>
            <a:ext cx="8751277" cy="27080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BR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grosso modo, a ética trata do </a:t>
            </a:r>
            <a:r>
              <a:rPr lang="en-BR" sz="24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agir</a:t>
            </a:r>
            <a:r>
              <a:rPr lang="en-BR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de </a:t>
            </a:r>
            <a:r>
              <a:rPr lang="en-BR" sz="24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como agir</a:t>
            </a:r>
            <a:r>
              <a:rPr lang="en-BR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BR" sz="24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da procura do bem e de como é e se dá esse bem</a:t>
            </a:r>
            <a:r>
              <a:rPr lang="en-BR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Isso tudo no sentido de apreender o sentido da ação, suas características e sua interação com os meios social, político e histórico, seja ele individual ou coletivo. A Ética faz par com a Estética, assim, se </a:t>
            </a:r>
            <a:r>
              <a:rPr lang="en-BR" sz="24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Estética é a procura pelo belo a Ética é a procura pelo bem.  </a:t>
            </a:r>
            <a:r>
              <a:rPr lang="en-BR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(Milton José Zamboni, antropólogo e professor da UFTM). </a:t>
            </a:r>
            <a:endParaRPr lang="en-B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415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1A174-57A7-A222-6576-A20B7AC6C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4677" y="937846"/>
            <a:ext cx="8927123" cy="1567689"/>
          </a:xfrm>
        </p:spPr>
        <p:txBody>
          <a:bodyPr/>
          <a:lstStyle/>
          <a:p>
            <a:r>
              <a:rPr lang="en-US" dirty="0"/>
              <a:t>A</a:t>
            </a:r>
            <a:r>
              <a:rPr lang="en-BR" dirty="0"/>
              <a:t>lgumas questões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7880D-5C79-4971-D22F-247DB0C4B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9908" y="3102312"/>
            <a:ext cx="10597661" cy="29116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BR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BR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omo devo agir para garantir o melhor para mim e para os outros,</a:t>
            </a:r>
            <a:r>
              <a:rPr lang="en-BR" sz="2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BR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contexto em que me encontro</a:t>
            </a:r>
            <a:r>
              <a:rPr lang="en-BR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ou seja, na docência?</a:t>
            </a:r>
            <a:endParaRPr lang="en-BR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BR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BR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eu quero atingir </a:t>
            </a:r>
            <a:r>
              <a:rPr lang="en-BR" sz="2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 determinada forma de agir?</a:t>
            </a:r>
          </a:p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698253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1A174-57A7-A222-6576-A20B7AC6C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859615"/>
            <a:ext cx="8991600" cy="1645920"/>
          </a:xfrm>
        </p:spPr>
        <p:txBody>
          <a:bodyPr/>
          <a:lstStyle/>
          <a:p>
            <a:r>
              <a:rPr lang="en-US" dirty="0"/>
              <a:t>O</a:t>
            </a:r>
            <a:r>
              <a:rPr lang="en-BR" dirty="0"/>
              <a:t> discurso ético pedagógico de Paulo Freire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7880D-5C79-4971-D22F-247DB0C4B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39815" y="2872154"/>
            <a:ext cx="8551985" cy="2745393"/>
          </a:xfrm>
        </p:spPr>
        <p:txBody>
          <a:bodyPr/>
          <a:lstStyle/>
          <a:p>
            <a:pPr marL="457200" indent="-457200">
              <a:buFont typeface="Wingdings" pitchFamily="2" charset="2"/>
              <a:buChar char="v"/>
            </a:pPr>
            <a:r>
              <a:rPr lang="en-BR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BR" sz="2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bertura para o </a:t>
            </a:r>
            <a:r>
              <a:rPr lang="en-BR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diálogo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BR" sz="2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Respeito à </a:t>
            </a:r>
            <a:r>
              <a:rPr lang="en-BR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autonomia e liberdade </a:t>
            </a:r>
            <a:r>
              <a:rPr lang="en-BR" sz="2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educando 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BR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BR" sz="2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olidariedade e compromisso com a </a:t>
            </a:r>
            <a:r>
              <a:rPr lang="en-BR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emancipação do homem</a:t>
            </a:r>
          </a:p>
          <a:p>
            <a:pPr marL="0" indent="0">
              <a:buNone/>
            </a:pPr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639434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5F0AD4-72B2-9FBE-E481-1F31B25235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1312985"/>
            <a:ext cx="9366738" cy="4304562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BR" sz="9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en-BR" sz="9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educador forma os educandos através de sua conduta, da forma como procede em relação aos educandos, eis a dimensão ética</a:t>
            </a:r>
            <a:r>
              <a:rPr lang="en-BR" sz="9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(F</a:t>
            </a:r>
            <a:r>
              <a:rPr lang="en-US" sz="9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BR" sz="9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eire, 1996).  </a:t>
            </a:r>
          </a:p>
          <a:p>
            <a:pPr marL="0" indent="0">
              <a:buNone/>
            </a:pPr>
            <a:endParaRPr lang="en-BR" sz="9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BR" sz="9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 dos requisitos éticos que temos como seres históricos é a </a:t>
            </a:r>
            <a:r>
              <a:rPr lang="en-BR" sz="9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busca da coerência</a:t>
            </a:r>
            <a:r>
              <a:rPr lang="en-BR" sz="9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en-BR" sz="9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90846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5AFBBF-3D3C-B376-4667-38976A4ED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12985" y="1547446"/>
            <a:ext cx="9061938" cy="4070101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BR" sz="1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sendo superior nem inferior a outra prática profissional, a minha, que é </a:t>
            </a:r>
            <a:r>
              <a:rPr lang="en-BR" sz="1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prática docente, exige de mim um alto nível de responsabilidade éti</a:t>
            </a:r>
            <a:r>
              <a:rPr lang="en-BR" sz="1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 de que a minha própria </a:t>
            </a:r>
            <a:r>
              <a:rPr lang="en-BR" sz="1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capacitação científica </a:t>
            </a:r>
            <a:r>
              <a:rPr lang="en-BR" sz="1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 parte” (F</a:t>
            </a:r>
            <a:r>
              <a:rPr lang="en-US" sz="1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BR" sz="1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eire, 1996, pp, 162-163</a:t>
            </a:r>
            <a:r>
              <a:rPr lang="en-BR" sz="1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endParaRPr lang="en-BR" sz="112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BR" sz="11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BR" sz="1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agir eticamente orientado ocorre no trânsito entre o coletivo e o individual</a:t>
            </a:r>
            <a:r>
              <a:rPr lang="en-BR" sz="1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dimensões interdependentes entre si, posto que a orientação ética que o indivíduo confere ao agir ocorre dentro das relações sociais, do coletivo.</a:t>
            </a:r>
          </a:p>
          <a:p>
            <a:pPr marL="0" indent="0">
              <a:buNone/>
            </a:pPr>
            <a:endParaRPr lang="en-BR" sz="9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BR" sz="9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438501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1A174-57A7-A222-6576-A20B7AC6C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2231" y="569667"/>
            <a:ext cx="8991600" cy="1645920"/>
          </a:xfrm>
        </p:spPr>
        <p:txBody>
          <a:bodyPr/>
          <a:lstStyle/>
          <a:p>
            <a:r>
              <a:rPr lang="en-BR" dirty="0"/>
              <a:t>Ética pedagógica na alfabetização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7880D-5C79-4971-D22F-247DB0C4B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23292" y="2895600"/>
            <a:ext cx="9472246" cy="272194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BR" sz="9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BR" sz="9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primeiro professor de uma criança tem grande importância na atitude futura desse educando</a:t>
            </a:r>
            <a:r>
              <a:rPr lang="en-BR" sz="9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não só durante a sua fase de aprendizagem, mas na sua relação com os sucessivos professores". (1985 ). </a:t>
            </a:r>
          </a:p>
          <a:p>
            <a:pPr marL="0" indent="0">
              <a:buNone/>
            </a:pPr>
            <a:endParaRPr lang="en-BR" sz="96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BR" sz="9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BR" sz="9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engajamento ético do educador </a:t>
            </a:r>
            <a:r>
              <a:rPr lang="en-BR" sz="9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implica na adesão, quer condicionada ou não, </a:t>
            </a:r>
            <a:r>
              <a:rPr lang="en-BR" sz="9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uma pedagogia ou a uma tendência pedagógica (1996)</a:t>
            </a:r>
          </a:p>
          <a:p>
            <a:pPr marL="0" indent="0">
              <a:buNone/>
            </a:pPr>
            <a:endParaRPr lang="en-BR" sz="96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776012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D799A-4596-2439-F5AB-00EEA6F3F8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4062" y="1184031"/>
            <a:ext cx="10668000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BR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BR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rês elementos da prática educativa : </a:t>
            </a:r>
            <a:r>
              <a:rPr lang="en-BR" sz="2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ensino, a aprendizagem e os conteúdos</a:t>
            </a:r>
            <a:r>
              <a:rPr lang="en-BR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são concebidos pelo educador e orientam o fazer e o agir, quer seja consciente ou não disso. Efetivamente, a forma como o educador forja o s</a:t>
            </a:r>
            <a:r>
              <a:rPr lang="en-BR" sz="2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 projeto de vida profissional, pautado nas suas concepções de ensino e de aprendizagem, bem como na sua interpretação dos conteúdos, pode ocorrer na heteronomia, mas também na autonomia.</a:t>
            </a:r>
          </a:p>
          <a:p>
            <a:pPr marL="0" indent="0">
              <a:buNone/>
            </a:pPr>
            <a:endParaRPr lang="en-BR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BR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“Já temos afirmado que a educação reflete a estrutura do poder, daí a dificuldade que tem um </a:t>
            </a:r>
            <a:r>
              <a:rPr lang="en-BR" sz="2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educador dialógico </a:t>
            </a:r>
            <a:r>
              <a:rPr lang="en-BR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atuar coerentemente numa estrutura que nega o diálogo. Algo fundamental, porém, pode ser feito: </a:t>
            </a:r>
            <a:r>
              <a:rPr lang="en-BR" sz="2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dialogar sobre a negação do próprio diálogo”.</a:t>
            </a:r>
            <a:r>
              <a:rPr lang="en-BR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(Pedagogia do oprimido, 1987, p. 62,)</a:t>
            </a:r>
          </a:p>
          <a:p>
            <a:pPr marL="0" indent="0">
              <a:buNone/>
            </a:pPr>
            <a:endParaRPr lang="en-BR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005185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D4022-145A-6B7D-35BE-1131559DA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3723" y="586154"/>
            <a:ext cx="10316308" cy="584981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B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BR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en-BR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BR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iálogo</a:t>
            </a:r>
            <a:r>
              <a:rPr lang="en-BR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enquanto postura ética do educador, aponta para a </a:t>
            </a:r>
            <a:r>
              <a:rPr lang="en-BR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superação das estruturas e relações sociais verticalizadas, classistas, opressoras. </a:t>
            </a:r>
            <a:r>
              <a:rPr lang="en-BR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Ao assumir o diálogo como um modo de ser habitual próprio, o educador testemunha a viabilidade das relações sociais pautadas na horizontalidade.</a:t>
            </a:r>
            <a:r>
              <a:rPr lang="en-BR" sz="3600" dirty="0">
                <a:solidFill>
                  <a:schemeClr val="bg1"/>
                </a:solidFill>
                <a:effectLst/>
              </a:rPr>
              <a:t> </a:t>
            </a:r>
            <a:endParaRPr lang="en-BR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BR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BR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BR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abertura para o diálogo não consiste numa mera técnica de ensino</a:t>
            </a:r>
            <a:r>
              <a:rPr lang="en-BR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mas corresponde a uma compreensão de homem dialogante, de mundo dialogante. Através da abertura para o diálogo com os educandos e com o conhecimento, o educador testemunha a viabilidade da sua compreensão de homens em comunhão, em solidariedade, indicação de que o engajamento ético do educador conduz à posturas éticas coerentes com o seu projeto de vida. </a:t>
            </a:r>
            <a:endParaRPr lang="en-BR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787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6DDF9F-6CCA-E9CA-B731-FCD7D6851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2" y="1793631"/>
            <a:ext cx="9507416" cy="3823916"/>
          </a:xfrm>
        </p:spPr>
        <p:txBody>
          <a:bodyPr>
            <a:normAutofit lnSpcReduction="10000"/>
          </a:bodyPr>
          <a:lstStyle/>
          <a:p>
            <a:r>
              <a:rPr lang="pt-PT" sz="3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pergunta é a base do processo democrático</a:t>
            </a:r>
            <a:r>
              <a:rPr lang="pt-PT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Quando se pergunta se convida o outro ao diálogo, se instaura uma relação dialógica fundante do próprio processo de conhecimento. </a:t>
            </a:r>
            <a:r>
              <a:rPr lang="pt-PT" sz="3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pergunta instiga a curiosidade epistemológica.</a:t>
            </a:r>
            <a:r>
              <a:rPr lang="pt-PT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Instaura uma relação de ensino-aprendizagem em que os interlocutores ocupam a dupla condição: de ensinar e de aprender.</a:t>
            </a:r>
            <a:r>
              <a:rPr lang="en-BR" sz="3200" dirty="0">
                <a:solidFill>
                  <a:schemeClr val="bg1"/>
                </a:solidFill>
                <a:effectLst/>
              </a:rPr>
              <a:t> (F</a:t>
            </a:r>
            <a:r>
              <a:rPr lang="en-US" sz="3200" dirty="0">
                <a:solidFill>
                  <a:schemeClr val="bg1"/>
                </a:solidFill>
                <a:effectLst/>
              </a:rPr>
              <a:t>r</a:t>
            </a:r>
            <a:r>
              <a:rPr lang="en-BR" sz="3200" dirty="0">
                <a:solidFill>
                  <a:schemeClr val="bg1"/>
                </a:solidFill>
                <a:effectLst/>
              </a:rPr>
              <a:t>eire &amp; Faundez, 1985). </a:t>
            </a:r>
            <a:endParaRPr lang="en-BR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450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041BF29-1AFA-D6BF-42A6-8A074ECFAA37}"/>
              </a:ext>
            </a:extLst>
          </p:cNvPr>
          <p:cNvSpPr txBox="1"/>
          <p:nvPr/>
        </p:nvSpPr>
        <p:spPr>
          <a:xfrm>
            <a:off x="961292" y="1055078"/>
            <a:ext cx="9859587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 professor implica </a:t>
            </a:r>
            <a:r>
              <a:rPr lang="pt-PT" sz="3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reconhecer a </a:t>
            </a:r>
            <a:r>
              <a:rPr lang="pt-PT" sz="32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desumanizacao</a:t>
            </a:r>
            <a:r>
              <a:rPr lang="pt-PT" sz="3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como realidade histórica</a:t>
            </a:r>
            <a:r>
              <a:rPr lang="pt-PT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t-PT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ser humano se forma na luta incessante por sua própria humanização. Na luta dos </a:t>
            </a:r>
            <a:r>
              <a:rPr lang="pt-PT" sz="3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oprimidos pela </a:t>
            </a:r>
            <a:r>
              <a:rPr lang="pt-PT" sz="32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recuperacao</a:t>
            </a:r>
            <a:r>
              <a:rPr lang="pt-PT" sz="3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sua humanidade roubada</a:t>
            </a:r>
            <a:r>
              <a:rPr lang="pt-PT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endParaRPr lang="pt-PT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PT" sz="3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PT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oprimidos educaram Paulo Freire. E nós, docentes e alfabetizadoras, podemos educarmo-nos com eles. </a:t>
            </a:r>
            <a:endParaRPr lang="en-BR" sz="3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450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E760557-3B5E-3ED6-5266-D38F22446DEC}"/>
              </a:ext>
            </a:extLst>
          </p:cNvPr>
          <p:cNvSpPr txBox="1"/>
          <p:nvPr/>
        </p:nvSpPr>
        <p:spPr>
          <a:xfrm>
            <a:off x="609599" y="1720840"/>
            <a:ext cx="10070123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PT" sz="2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Aprendemos nossa profissão numa </a:t>
            </a:r>
            <a:r>
              <a:rPr lang="pt-PT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trama complexa de relações com outros seres humanos</a:t>
            </a:r>
            <a:r>
              <a:rPr lang="pt-P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t-PT" sz="2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aprendizado da cultura. A escola é um processo de  ensino-aprendizagem num </a:t>
            </a:r>
            <a:r>
              <a:rPr lang="pt-PT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espaço-tempo de encontro de gerações. Mas esse encontro não se dá espontaneamente</a:t>
            </a:r>
            <a:r>
              <a:rPr lang="pt-PT" sz="2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mas de forma pedagógica, intencional.</a:t>
            </a:r>
          </a:p>
          <a:p>
            <a:pPr marL="0" indent="0">
              <a:buNone/>
            </a:pPr>
            <a:endParaRPr lang="pt-PT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PT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t-P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a intencionalidade de uma prática pedagógica de alfabetização?</a:t>
            </a:r>
          </a:p>
          <a:p>
            <a:pPr marL="0" indent="0">
              <a:buNone/>
            </a:pPr>
            <a:r>
              <a:rPr lang="pt-PT" sz="2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 ela pode se construir </a:t>
            </a:r>
            <a:r>
              <a:rPr lang="pt-P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partir da ética da humanização e não da opressão? </a:t>
            </a:r>
            <a:endParaRPr lang="en-BR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639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59705-1488-1847-561F-EF09DEB0D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9830" y="722067"/>
            <a:ext cx="8991600" cy="164592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QuAL</a:t>
            </a:r>
            <a:r>
              <a:rPr lang="en-US" dirty="0"/>
              <a:t> </a:t>
            </a:r>
            <a:r>
              <a:rPr lang="en-US" dirty="0" err="1"/>
              <a:t>éticA</a:t>
            </a:r>
            <a:r>
              <a:rPr lang="en-US" dirty="0"/>
              <a:t> DOCENTE FOI </a:t>
            </a:r>
            <a:r>
              <a:rPr lang="en-US" dirty="0" err="1"/>
              <a:t>construída</a:t>
            </a:r>
            <a:r>
              <a:rPr lang="en-US" dirty="0"/>
              <a:t> NO ENSINO REMOTO Da </a:t>
            </a:r>
            <a:r>
              <a:rPr lang="en-US" dirty="0" err="1"/>
              <a:t>alfabetização</a:t>
            </a:r>
            <a:r>
              <a:rPr lang="en-US" dirty="0"/>
              <a:t>? </a:t>
            </a:r>
            <a:endParaRPr lang="en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5E130-BFB6-C978-F6A3-8A62F53E2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8492" y="2660073"/>
            <a:ext cx="9706708" cy="4096987"/>
          </a:xfrm>
        </p:spPr>
        <p:txBody>
          <a:bodyPr>
            <a:normAutofit fontScale="25000" lnSpcReduction="20000"/>
          </a:bodyPr>
          <a:lstStyle/>
          <a:p>
            <a:pPr marL="1143000" indent="-1143000">
              <a:buFont typeface="Wingdings" pitchFamily="2" charset="2"/>
              <a:buChar char="v"/>
            </a:pPr>
            <a:r>
              <a:rPr lang="pt-PT" sz="1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professoras mantiveram a educação básica funcionando , inclusive arcando com os custos. </a:t>
            </a:r>
            <a:endParaRPr lang="pt-PT" sz="11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indent="-1143000">
              <a:buFont typeface="Wingdings" pitchFamily="2" charset="2"/>
              <a:buChar char="v"/>
            </a:pPr>
            <a:r>
              <a:rPr lang="pt-PT" sz="1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dados da pesquisa da </a:t>
            </a:r>
            <a:r>
              <a:rPr lang="pt-PT" sz="112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AlfaRede</a:t>
            </a:r>
            <a:r>
              <a:rPr lang="pt-PT" sz="1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evidenciam o esforço das docentes em situar o processo nas condições de cada grupo.  </a:t>
            </a:r>
          </a:p>
          <a:p>
            <a:pPr marL="1143000" indent="-1143000">
              <a:buFont typeface="Wingdings" pitchFamily="2" charset="2"/>
              <a:buChar char="v"/>
            </a:pPr>
            <a:r>
              <a:rPr lang="pt-PT" sz="1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decisão de “</a:t>
            </a:r>
            <a:r>
              <a:rPr lang="pt-PT" sz="112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ensinar”pelo</a:t>
            </a:r>
            <a:r>
              <a:rPr lang="pt-PT" sz="1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112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whatsapp</a:t>
            </a:r>
            <a:endParaRPr lang="en-BR" sz="1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indent="-1143000">
              <a:buFont typeface="Wingdings" pitchFamily="2" charset="2"/>
              <a:buChar char="v"/>
            </a:pPr>
            <a:r>
              <a:rPr lang="pt-PT" sz="1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decisão de enviar atividades impressas aos desconectados</a:t>
            </a:r>
            <a:endParaRPr lang="en-BR" sz="1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BR" sz="1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5618865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23F83-E10B-6B3E-9E1A-2948040398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39815" y="691661"/>
            <a:ext cx="7456991" cy="5814647"/>
          </a:xfrm>
        </p:spPr>
        <p:txBody>
          <a:bodyPr>
            <a:normAutofit fontScale="25000" lnSpcReduction="20000"/>
          </a:bodyPr>
          <a:lstStyle/>
          <a:p>
            <a:pPr marL="1143000" indent="-1143000">
              <a:buFont typeface="Wingdings" pitchFamily="2" charset="2"/>
              <a:buChar char="v"/>
            </a:pPr>
            <a:r>
              <a:rPr lang="pt-PT" sz="1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atendimento aos pais a qualquer hora do dia, fora de seu horário de trabalho</a:t>
            </a:r>
            <a:endParaRPr lang="en-BR" sz="1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indent="-1143000">
              <a:buFont typeface="Wingdings" pitchFamily="2" charset="2"/>
              <a:buChar char="v"/>
            </a:pPr>
            <a:endParaRPr lang="en-BR" sz="1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indent="-1143000">
              <a:buFont typeface="Wingdings" pitchFamily="2" charset="2"/>
              <a:buChar char="v"/>
            </a:pPr>
            <a:r>
              <a:rPr lang="pt-PT" sz="1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formulação de orientações sobre como os pais poderiam mediar as atividades das crianças, criando uma pedagogia própria para aquele momento. </a:t>
            </a:r>
            <a:endParaRPr lang="en-BR" sz="1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indent="-1143000">
              <a:buFont typeface="Wingdings" pitchFamily="2" charset="2"/>
              <a:buChar char="v"/>
            </a:pPr>
            <a:endParaRPr lang="en-BR" sz="1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indent="-1143000">
              <a:buFont typeface="Wingdings" pitchFamily="2" charset="2"/>
              <a:buChar char="v"/>
            </a:pPr>
            <a:r>
              <a:rPr lang="pt-PT" sz="1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construção de habilidades para lidar com o mundo digital, utilizando plataformas novas e se adaptando a uma realidade distópica. </a:t>
            </a:r>
            <a:endParaRPr lang="en-BR" sz="1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indent="-1143000">
              <a:buFont typeface="Wingdings" pitchFamily="2" charset="2"/>
              <a:buChar char="v"/>
            </a:pPr>
            <a:endParaRPr lang="en-BR" sz="1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BR" sz="1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7053442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0377D2C-F059-E2EF-0FBE-0ADC8C62A1FF}"/>
              </a:ext>
            </a:extLst>
          </p:cNvPr>
          <p:cNvSpPr txBox="1"/>
          <p:nvPr/>
        </p:nvSpPr>
        <p:spPr>
          <a:xfrm>
            <a:off x="807979" y="1630118"/>
            <a:ext cx="1017563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pt-PT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busca ativa </a:t>
            </a:r>
            <a:endParaRPr lang="en-BR" sz="3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itchFamily="2" charset="2"/>
              <a:buChar char="v"/>
            </a:pPr>
            <a:endParaRPr lang="en-BR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pt-PT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perceção aguda da desigualdade social entre os estudantes, o desamparo em que vivem suas famílias. </a:t>
            </a:r>
            <a:endParaRPr lang="en-BR" sz="3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4223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3FF50D-453D-F961-2812-E818DF616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6123" y="726831"/>
            <a:ext cx="10398369" cy="4890716"/>
          </a:xfrm>
        </p:spPr>
        <p:txBody>
          <a:bodyPr>
            <a:normAutofit fontScale="92500" lnSpcReduction="10000"/>
          </a:bodyPr>
          <a:lstStyle/>
          <a:p>
            <a:r>
              <a:rPr lang="en-BR" sz="2800" i="1" spc="15" dirty="0">
                <a:solidFill>
                  <a:srgbClr val="FF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 impossível pensar em avançar conteúdos se a maioria não sabe ler. </a:t>
            </a:r>
            <a:r>
              <a:rPr lang="en-BR" sz="2800" i="1" spc="15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(profa. </a:t>
            </a:r>
            <a:r>
              <a:rPr lang="en-US" sz="2800" i="1" spc="15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BR" sz="2800" i="1" spc="15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lfabetizadora)</a:t>
            </a:r>
          </a:p>
          <a:p>
            <a:endParaRPr lang="en-BR" sz="2800" i="1" spc="15" dirty="0">
              <a:solidFill>
                <a:srgbClr val="FF0000"/>
              </a:solidFill>
              <a:latin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en-US" sz="28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</a:t>
            </a:r>
            <a:r>
              <a:rPr lang="en-US" sz="28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Retorno</a:t>
            </a:r>
            <a:r>
              <a:rPr lang="en-US" sz="28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as aulas , </a:t>
            </a:r>
            <a:r>
              <a:rPr lang="en-US" sz="28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é</a:t>
            </a:r>
            <a:r>
              <a:rPr lang="en-US" sz="28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retomar</a:t>
            </a:r>
            <a:r>
              <a:rPr lang="en-US" sz="28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 </a:t>
            </a:r>
            <a:r>
              <a:rPr lang="en-US" sz="28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conhecimento</a:t>
            </a:r>
            <a:r>
              <a:rPr lang="en-US" sz="28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28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convívio</a:t>
            </a:r>
            <a:r>
              <a:rPr lang="en-US" sz="28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com </a:t>
            </a:r>
            <a:r>
              <a:rPr lang="en-US" sz="28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os</a:t>
            </a:r>
            <a:r>
              <a:rPr lang="en-US" sz="28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colegas</a:t>
            </a:r>
            <a:r>
              <a:rPr lang="en-US" sz="28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e </a:t>
            </a:r>
            <a:r>
              <a:rPr lang="en-US" sz="28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ter</a:t>
            </a:r>
            <a:r>
              <a:rPr lang="en-US" sz="28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uma</a:t>
            </a:r>
            <a:r>
              <a:rPr lang="en-US" sz="28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oportunidade</a:t>
            </a:r>
            <a:r>
              <a:rPr lang="en-US" sz="28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sz="28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escrever</a:t>
            </a:r>
            <a:r>
              <a:rPr lang="en-US" sz="28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um </a:t>
            </a:r>
            <a:r>
              <a:rPr lang="en-US" sz="28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futuro</a:t>
            </a:r>
            <a:r>
              <a:rPr lang="en-US" sz="28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em</a:t>
            </a:r>
            <a:r>
              <a:rPr lang="en-US" sz="28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aprendizagem</a:t>
            </a:r>
            <a:r>
              <a:rPr lang="en-US" sz="28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mais</a:t>
            </a:r>
            <a:r>
              <a:rPr lang="en-US" sz="28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rica</a:t>
            </a:r>
            <a:r>
              <a:rPr lang="en-US" sz="28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”. </a:t>
            </a:r>
            <a:r>
              <a:rPr lang="en-US" sz="2800" b="0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(</a:t>
            </a:r>
            <a:r>
              <a:rPr lang="en-US" sz="2800" b="0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profa</a:t>
            </a:r>
            <a:r>
              <a:rPr lang="en-US" sz="2800" b="0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US" sz="2800" b="0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Alfabetizadora</a:t>
            </a:r>
            <a:r>
              <a:rPr lang="en-US" sz="2800" b="0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)</a:t>
            </a:r>
            <a:endParaRPr lang="en-BR" sz="2800" i="1" dirty="0">
              <a:solidFill>
                <a:schemeClr val="bg1"/>
              </a:solidFill>
            </a:endParaRPr>
          </a:p>
          <a:p>
            <a:endParaRPr lang="en-BR" sz="2800" dirty="0">
              <a:solidFill>
                <a:schemeClr val="bg1"/>
              </a:solidFill>
            </a:endParaRPr>
          </a:p>
          <a:p>
            <a:r>
              <a:rPr lang="en-BR" sz="2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Somente </a:t>
            </a:r>
            <a:r>
              <a:rPr lang="en-BR" sz="28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alfabetização que, fundando-se na prática social dos alfabetizandos, </a:t>
            </a:r>
            <a:r>
              <a:rPr lang="en-BR" sz="2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 a aprendizagem da leitura e da escrita, como um ato criador, ao exercício da compreensão crítica daquela prática, sem ter, contudo, a ilusão de ser uma </a:t>
            </a:r>
            <a:r>
              <a:rPr lang="en-BR" sz="28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alavanca da libertação</a:t>
            </a:r>
            <a:r>
              <a:rPr lang="en-BR" sz="2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oferece uma contribuição a este processo. (Freire, 1987, p. 50) </a:t>
            </a:r>
          </a:p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224606685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635D4D"/>
      </a:dk2>
      <a:lt2>
        <a:srgbClr val="D8D6BA"/>
      </a:lt2>
      <a:accent1>
        <a:srgbClr val="9CBEBD"/>
      </a:accent1>
      <a:accent2>
        <a:srgbClr val="D2CB6C"/>
      </a:accent2>
      <a:accent3>
        <a:srgbClr val="9D9A93"/>
      </a:accent3>
      <a:accent4>
        <a:srgbClr val="C89F5D"/>
      </a:accent4>
      <a:accent5>
        <a:srgbClr val="A9A57C"/>
      </a:accent5>
      <a:accent6>
        <a:srgbClr val="95A39D"/>
      </a:accent6>
      <a:hlink>
        <a:srgbClr val="D25814"/>
      </a:hlink>
      <a:folHlink>
        <a:srgbClr val="849A0A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0BDC4BB7-8AF9-46FD-8C32-AB93AC9C410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{3A16FCB8-206F-5441-AF73-5CD66E9643A2}tf10001120</Template>
  <TotalTime>104</TotalTime>
  <Words>1103</Words>
  <Application>Microsoft Macintosh PowerPoint</Application>
  <PresentationFormat>Widescreen</PresentationFormat>
  <Paragraphs>63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Gill Sans MT</vt:lpstr>
      <vt:lpstr>Roboto</vt:lpstr>
      <vt:lpstr>Wingdings</vt:lpstr>
      <vt:lpstr>Parcel</vt:lpstr>
      <vt:lpstr>ALFABETIZAÇÃO COMO UM ATO ÉTICO</vt:lpstr>
      <vt:lpstr>PowerPoint Presentation</vt:lpstr>
      <vt:lpstr>Um conceito de ética</vt:lpstr>
      <vt:lpstr>Algumas questões</vt:lpstr>
      <vt:lpstr>O discurso ético pedagógico de Paulo Freire</vt:lpstr>
      <vt:lpstr>PowerPoint Presentation</vt:lpstr>
      <vt:lpstr>PowerPoint Presentation</vt:lpstr>
      <vt:lpstr>Ética pedagógica na alfabetização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QuAL éticA DOCENTE FOI construída NO ENSINO REMOTO Da alfabetização?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ALFABETIZAÇÃO COMO UM ATO ÉTICO</dc:title>
  <dc:creator>socorro nunes</dc:creator>
  <cp:lastModifiedBy>socorro nunes</cp:lastModifiedBy>
  <cp:revision>7</cp:revision>
  <dcterms:created xsi:type="dcterms:W3CDTF">2022-10-05T15:08:58Z</dcterms:created>
  <dcterms:modified xsi:type="dcterms:W3CDTF">2022-10-06T10:41:05Z</dcterms:modified>
</cp:coreProperties>
</file>